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5" r:id="rId6"/>
    <p:sldId id="267" r:id="rId7"/>
    <p:sldId id="268" r:id="rId8"/>
    <p:sldId id="269" r:id="rId9"/>
    <p:sldId id="270" r:id="rId10"/>
    <p:sldId id="272" r:id="rId11"/>
    <p:sldId id="271" r:id="rId12"/>
    <p:sldId id="276" r:id="rId13"/>
    <p:sldId id="278" r:id="rId14"/>
    <p:sldId id="27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1536BE-0DE4-41AC-8EC9-A250EB2F6926}" type="datetimeFigureOut">
              <a:rPr lang="en-US" smtClean="0"/>
              <a:t>10/11/2017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FDA30-397C-4C32-B220-F5AEA11F7D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4891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1536BE-0DE4-41AC-8EC9-A250EB2F6926}" type="datetimeFigureOut">
              <a:rPr lang="en-US" smtClean="0"/>
              <a:t>10/11/2017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FDA30-397C-4C32-B220-F5AEA11F7D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08463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1536BE-0DE4-41AC-8EC9-A250EB2F6926}" type="datetimeFigureOut">
              <a:rPr lang="en-US" smtClean="0"/>
              <a:t>10/11/2017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FDA30-397C-4C32-B220-F5AEA11F7D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8530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1536BE-0DE4-41AC-8EC9-A250EB2F6926}" type="datetimeFigureOut">
              <a:rPr lang="en-US" smtClean="0"/>
              <a:t>10/11/2017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FDA30-397C-4C32-B220-F5AEA11F7D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7486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1536BE-0DE4-41AC-8EC9-A250EB2F6926}" type="datetimeFigureOut">
              <a:rPr lang="en-US" smtClean="0"/>
              <a:t>10/11/2017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FDA30-397C-4C32-B220-F5AEA11F7D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1560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1536BE-0DE4-41AC-8EC9-A250EB2F6926}" type="datetimeFigureOut">
              <a:rPr lang="en-US" smtClean="0"/>
              <a:t>10/11/2017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FDA30-397C-4C32-B220-F5AEA11F7D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03897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1536BE-0DE4-41AC-8EC9-A250EB2F6926}" type="datetimeFigureOut">
              <a:rPr lang="en-US" smtClean="0"/>
              <a:t>10/11/2017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FDA30-397C-4C32-B220-F5AEA11F7D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9117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1536BE-0DE4-41AC-8EC9-A250EB2F6926}" type="datetimeFigureOut">
              <a:rPr lang="en-US" smtClean="0"/>
              <a:t>10/11/2017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FDA30-397C-4C32-B220-F5AEA11F7D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6065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1536BE-0DE4-41AC-8EC9-A250EB2F6926}" type="datetimeFigureOut">
              <a:rPr lang="en-US" smtClean="0"/>
              <a:t>10/11/2017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FDA30-397C-4C32-B220-F5AEA11F7D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52090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1536BE-0DE4-41AC-8EC9-A250EB2F6926}" type="datetimeFigureOut">
              <a:rPr lang="en-US" smtClean="0"/>
              <a:t>10/11/2017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FDA30-397C-4C32-B220-F5AEA11F7D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51143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1536BE-0DE4-41AC-8EC9-A250EB2F6926}" type="datetimeFigureOut">
              <a:rPr lang="en-US" smtClean="0"/>
              <a:t>10/11/2017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2FDA30-397C-4C32-B220-F5AEA11F7D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14125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1536BE-0DE4-41AC-8EC9-A250EB2F6926}" type="datetimeFigureOut">
              <a:rPr lang="en-US" smtClean="0"/>
              <a:t>10/11/2017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2FDA30-397C-4C32-B220-F5AEA11F7D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35266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zh-TW" altLang="en-US" dirty="0" smtClean="0"/>
              <a:t>以</a:t>
            </a:r>
            <a:r>
              <a:rPr lang="en-US" altLang="zh-TW" dirty="0" smtClean="0"/>
              <a:t>MMI</a:t>
            </a:r>
            <a:r>
              <a:rPr lang="zh-TW" altLang="en-US" dirty="0" smtClean="0"/>
              <a:t>實</a:t>
            </a:r>
            <a:r>
              <a:rPr lang="zh-TW" altLang="en-US" dirty="0" smtClean="0"/>
              <a:t>作</a:t>
            </a:r>
            <a:r>
              <a:rPr lang="en-US" altLang="zh-TW" smtClean="0"/>
              <a:t>C</a:t>
            </a:r>
            <a:r>
              <a:rPr lang="en-US" altLang="zh-TW" smtClean="0"/>
              <a:t>hatBot</a:t>
            </a:r>
            <a:r>
              <a:rPr lang="en-US" altLang="zh-TW" dirty="0"/>
              <a:t/>
            </a:r>
            <a:br>
              <a:rPr lang="en-US" altLang="zh-TW" dirty="0"/>
            </a:br>
            <a:r>
              <a:rPr lang="en-US" altLang="zh-TW" dirty="0" smtClean="0"/>
              <a:t>(Maximum Mutual </a:t>
            </a:r>
            <a:r>
              <a:rPr lang="en-US" altLang="zh-TW" dirty="0"/>
              <a:t>I</a:t>
            </a:r>
            <a:r>
              <a:rPr lang="en-US" altLang="zh-TW" dirty="0" smtClean="0"/>
              <a:t>nformation)</a:t>
            </a:r>
            <a:endParaRPr 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zh-TW" altLang="en-US" sz="3000" dirty="0" smtClean="0"/>
              <a:t>徐彥旻、林子翔、梁雲翔、謝宜展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39893515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Model_ST</a:t>
            </a:r>
            <a:r>
              <a:rPr lang="en-US" dirty="0" smtClean="0"/>
              <a:t> and </a:t>
            </a:r>
            <a:r>
              <a:rPr lang="en-US" dirty="0" err="1" smtClean="0"/>
              <a:t>Model_TS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825625"/>
            <a:ext cx="11898086" cy="4351338"/>
          </a:xfrm>
        </p:spPr>
        <p:txBody>
          <a:bodyPr/>
          <a:lstStyle/>
          <a:p>
            <a:r>
              <a:rPr lang="en-US" sz="3200" dirty="0"/>
              <a:t>P</a:t>
            </a:r>
            <a:r>
              <a:rPr lang="en-US" sz="3200" dirty="0" smtClean="0"/>
              <a:t>ut </a:t>
            </a:r>
            <a:r>
              <a:rPr lang="en-US" sz="3200" dirty="0" err="1" smtClean="0"/>
              <a:t>encoder_inputs</a:t>
            </a:r>
            <a:r>
              <a:rPr lang="en-US" sz="3200" dirty="0" smtClean="0"/>
              <a:t> and </a:t>
            </a:r>
            <a:r>
              <a:rPr lang="en-US" sz="3200" dirty="0" err="1" smtClean="0"/>
              <a:t>decoder_inputs</a:t>
            </a:r>
            <a:r>
              <a:rPr lang="en-US" sz="3200" dirty="0" smtClean="0"/>
              <a:t> into </a:t>
            </a:r>
            <a:r>
              <a:rPr lang="en-US" sz="3200" dirty="0" err="1" smtClean="0"/>
              <a:t>model_with_bucket</a:t>
            </a:r>
            <a:endParaRPr lang="en-US" sz="3200" dirty="0" smtClean="0"/>
          </a:p>
          <a:p>
            <a:r>
              <a:rPr lang="en-US" sz="3200" dirty="0" smtClean="0"/>
              <a:t>Return outputs, losses</a:t>
            </a:r>
          </a:p>
          <a:p>
            <a:r>
              <a:rPr lang="en-US" sz="3200" dirty="0" smtClean="0"/>
              <a:t>Save parameter and update for each step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22630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Model_MMI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38200" y="1923772"/>
            <a:ext cx="11734800" cy="4351338"/>
          </a:xfrm>
        </p:spPr>
        <p:txBody>
          <a:bodyPr>
            <a:normAutofit/>
          </a:bodyPr>
          <a:lstStyle/>
          <a:p>
            <a:r>
              <a:rPr lang="en-US" sz="3200" dirty="0" err="1" smtClean="0"/>
              <a:t>Model_MMI</a:t>
            </a:r>
            <a:r>
              <a:rPr lang="en-US" sz="3200" dirty="0" smtClean="0"/>
              <a:t> is actually the SAME MODEL as </a:t>
            </a:r>
            <a:r>
              <a:rPr lang="en-US" sz="3200" dirty="0" err="1" smtClean="0"/>
              <a:t>Model_ST</a:t>
            </a:r>
            <a:endParaRPr lang="en-US" sz="3200" dirty="0" smtClean="0"/>
          </a:p>
          <a:p>
            <a:r>
              <a:rPr lang="en-US" sz="3200" dirty="0" smtClean="0"/>
              <a:t>The ONLY difference is the loss function</a:t>
            </a:r>
          </a:p>
          <a:p>
            <a:r>
              <a:rPr lang="en-US" sz="3200" dirty="0" smtClean="0"/>
              <a:t>Put both source2target and target2source data into </a:t>
            </a:r>
            <a:r>
              <a:rPr lang="en-US" sz="3200" dirty="0" err="1" smtClean="0"/>
              <a:t>Model_MMI</a:t>
            </a:r>
            <a:endParaRPr lang="en-US" sz="3200" dirty="0" smtClean="0"/>
          </a:p>
          <a:p>
            <a:r>
              <a:rPr lang="en-US" sz="3200" dirty="0" smtClean="0"/>
              <a:t>Use </a:t>
            </a:r>
            <a:r>
              <a:rPr lang="en-US" sz="3200" dirty="0" err="1" smtClean="0"/>
              <a:t>model_ST</a:t>
            </a:r>
            <a:r>
              <a:rPr lang="en-US" sz="3200" dirty="0" smtClean="0"/>
              <a:t> parameter to compute the MMI losses.</a:t>
            </a:r>
            <a:endParaRPr lang="en-US" sz="3200" dirty="0"/>
          </a:p>
        </p:txBody>
      </p:sp>
      <p:sp>
        <p:nvSpPr>
          <p:cNvPr id="5" name="文字方塊 4"/>
          <p:cNvSpPr txBox="1"/>
          <p:nvPr/>
        </p:nvSpPr>
        <p:spPr>
          <a:xfrm>
            <a:off x="2298700" y="4282455"/>
            <a:ext cx="6578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smtClean="0"/>
              <a:t>- Loss_MMI</a:t>
            </a:r>
            <a:r>
              <a:rPr lang="en-US" sz="2800" dirty="0" smtClean="0"/>
              <a:t> = </a:t>
            </a:r>
            <a:r>
              <a:rPr lang="en-US" sz="2800" dirty="0"/>
              <a:t>(1-</a:t>
            </a:r>
            <a:r>
              <a:rPr lang="el-GR" sz="2800" dirty="0">
                <a:latin typeface="新細明體" panose="02020500000000000000" pitchFamily="18" charset="-120"/>
                <a:ea typeface="新細明體" panose="02020500000000000000" pitchFamily="18" charset="-120"/>
              </a:rPr>
              <a:t>λ</a:t>
            </a:r>
            <a:r>
              <a:rPr lang="en-US" sz="2800" dirty="0"/>
              <a:t>)*</a:t>
            </a:r>
            <a:r>
              <a:rPr lang="en-US" sz="2800" dirty="0" err="1"/>
              <a:t>Loss_TS</a:t>
            </a:r>
            <a:r>
              <a:rPr lang="en-US" sz="2800" dirty="0"/>
              <a:t> </a:t>
            </a:r>
            <a:r>
              <a:rPr lang="en-US" sz="2800" dirty="0" smtClean="0"/>
              <a:t>+</a:t>
            </a:r>
            <a:r>
              <a:rPr lang="el-GR" sz="2800" dirty="0" smtClean="0">
                <a:latin typeface="新細明體" panose="02020500000000000000" pitchFamily="18" charset="-120"/>
                <a:ea typeface="新細明體" panose="02020500000000000000" pitchFamily="18" charset="-120"/>
              </a:rPr>
              <a:t>λ</a:t>
            </a:r>
            <a:r>
              <a:rPr lang="en-US" sz="2800" dirty="0" smtClean="0"/>
              <a:t>*</a:t>
            </a:r>
            <a:r>
              <a:rPr lang="en-US" sz="2800" dirty="0" err="1" smtClean="0"/>
              <a:t>Loss_ST</a:t>
            </a:r>
            <a:r>
              <a:rPr lang="en-US" sz="2800" dirty="0" smtClean="0"/>
              <a:t> </a:t>
            </a:r>
            <a:endParaRPr lang="en-US" sz="2800" dirty="0"/>
          </a:p>
        </p:txBody>
      </p:sp>
      <p:grpSp>
        <p:nvGrpSpPr>
          <p:cNvPr id="11" name="群組 10"/>
          <p:cNvGrpSpPr/>
          <p:nvPr/>
        </p:nvGrpSpPr>
        <p:grpSpPr>
          <a:xfrm>
            <a:off x="2298700" y="4962559"/>
            <a:ext cx="5612730" cy="574075"/>
            <a:chOff x="4813635" y="4810159"/>
            <a:chExt cx="5612730" cy="574075"/>
          </a:xfrm>
        </p:grpSpPr>
        <p:pic>
          <p:nvPicPr>
            <p:cNvPr id="4" name="圖片 3"/>
            <p:cNvPicPr>
              <a:picLocks noChangeAspect="1"/>
            </p:cNvPicPr>
            <p:nvPr/>
          </p:nvPicPr>
          <p:blipFill rotWithShape="1">
            <a:blip r:embed="rId2"/>
            <a:srcRect l="49121" t="63927" r="12909" b="29165"/>
            <a:stretch/>
          </p:blipFill>
          <p:spPr>
            <a:xfrm>
              <a:off x="4813635" y="4810159"/>
              <a:ext cx="5612730" cy="574075"/>
            </a:xfrm>
            <a:prstGeom prst="rect">
              <a:avLst/>
            </a:prstGeom>
          </p:spPr>
        </p:pic>
        <p:pic>
          <p:nvPicPr>
            <p:cNvPr id="7" name="圖片 6"/>
            <p:cNvPicPr>
              <a:picLocks noChangeAspect="1"/>
            </p:cNvPicPr>
            <p:nvPr/>
          </p:nvPicPr>
          <p:blipFill rotWithShape="1">
            <a:blip r:embed="rId2"/>
            <a:srcRect l="49121" t="52267" r="47961" b="43169"/>
            <a:stretch/>
          </p:blipFill>
          <p:spPr>
            <a:xfrm>
              <a:off x="4813635" y="4891237"/>
              <a:ext cx="431465" cy="37926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895245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6337300" y="850900"/>
            <a:ext cx="4673600" cy="4991100"/>
          </a:xfrm>
          <a:prstGeom prst="rect">
            <a:avLst/>
          </a:prstGeom>
          <a:noFill/>
          <a:ln w="76200">
            <a:solidFill>
              <a:schemeClr val="accent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文字方塊 5"/>
          <p:cNvSpPr txBox="1"/>
          <p:nvPr/>
        </p:nvSpPr>
        <p:spPr>
          <a:xfrm>
            <a:off x="7505700" y="466179"/>
            <a:ext cx="2540000" cy="76944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Seq2seq</a:t>
            </a:r>
            <a:endParaRPr lang="en-US" sz="44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7" name="圓角矩形 6"/>
          <p:cNvSpPr/>
          <p:nvPr/>
        </p:nvSpPr>
        <p:spPr>
          <a:xfrm>
            <a:off x="7404100" y="1841500"/>
            <a:ext cx="2501900" cy="96520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Model ST</a:t>
            </a:r>
            <a:endParaRPr lang="en-US" sz="3200" dirty="0"/>
          </a:p>
        </p:txBody>
      </p:sp>
      <p:sp>
        <p:nvSpPr>
          <p:cNvPr id="8" name="圓角矩形 7"/>
          <p:cNvSpPr/>
          <p:nvPr/>
        </p:nvSpPr>
        <p:spPr>
          <a:xfrm>
            <a:off x="7404100" y="3632200"/>
            <a:ext cx="2501900" cy="965200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Model TS</a:t>
            </a:r>
            <a:endParaRPr lang="en-US" sz="3200" dirty="0"/>
          </a:p>
        </p:txBody>
      </p:sp>
      <p:grpSp>
        <p:nvGrpSpPr>
          <p:cNvPr id="13" name="群組 12"/>
          <p:cNvGrpSpPr/>
          <p:nvPr/>
        </p:nvGrpSpPr>
        <p:grpSpPr>
          <a:xfrm>
            <a:off x="1587500" y="4121150"/>
            <a:ext cx="5664200" cy="1123950"/>
            <a:chOff x="1384300" y="1803400"/>
            <a:chExt cx="5664200" cy="1123950"/>
          </a:xfrm>
        </p:grpSpPr>
        <p:sp>
          <p:nvSpPr>
            <p:cNvPr id="10" name="矩形 9"/>
            <p:cNvSpPr/>
            <p:nvPr/>
          </p:nvSpPr>
          <p:spPr>
            <a:xfrm>
              <a:off x="1384300" y="2101850"/>
              <a:ext cx="2692400" cy="825500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l</a:t>
              </a:r>
              <a:r>
                <a:rPr lang="en-US" sz="3200" dirty="0" smtClean="0"/>
                <a:t>og p(S|T)</a:t>
              </a:r>
              <a:endParaRPr lang="en-US" sz="3200" dirty="0"/>
            </a:p>
          </p:txBody>
        </p:sp>
        <p:cxnSp>
          <p:nvCxnSpPr>
            <p:cNvPr id="12" name="直線單箭頭接點 11"/>
            <p:cNvCxnSpPr>
              <a:stCxn id="10" idx="3"/>
            </p:cNvCxnSpPr>
            <p:nvPr/>
          </p:nvCxnSpPr>
          <p:spPr>
            <a:xfrm flipV="1">
              <a:off x="4076700" y="1803400"/>
              <a:ext cx="2971800" cy="711200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</p:grpSp>
      <p:grpSp>
        <p:nvGrpSpPr>
          <p:cNvPr id="14" name="群組 13"/>
          <p:cNvGrpSpPr/>
          <p:nvPr/>
        </p:nvGrpSpPr>
        <p:grpSpPr>
          <a:xfrm>
            <a:off x="635000" y="2667000"/>
            <a:ext cx="6629400" cy="1371600"/>
            <a:chOff x="571500" y="2006600"/>
            <a:chExt cx="6629400" cy="1371600"/>
          </a:xfrm>
        </p:grpSpPr>
        <p:sp>
          <p:nvSpPr>
            <p:cNvPr id="15" name="矩形 14"/>
            <p:cNvSpPr/>
            <p:nvPr/>
          </p:nvSpPr>
          <p:spPr>
            <a:xfrm>
              <a:off x="571500" y="2006600"/>
              <a:ext cx="3657600" cy="1371600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 smtClean="0"/>
                <a:t>(1-</a:t>
              </a:r>
              <a:r>
                <a:rPr lang="el-GR" sz="3200" dirty="0" smtClean="0">
                  <a:latin typeface="新細明體" panose="02020500000000000000" pitchFamily="18" charset="-120"/>
                  <a:ea typeface="新細明體" panose="02020500000000000000" pitchFamily="18" charset="-120"/>
                </a:rPr>
                <a:t>λ</a:t>
              </a:r>
              <a:r>
                <a:rPr lang="en-US" sz="3200" dirty="0" smtClean="0"/>
                <a:t>) *log p(T|S)</a:t>
              </a:r>
            </a:p>
            <a:p>
              <a:pPr algn="ctr"/>
              <a:r>
                <a:rPr lang="en-US" sz="3200" dirty="0" smtClean="0"/>
                <a:t>+(</a:t>
              </a:r>
              <a:r>
                <a:rPr lang="el-GR" sz="3200" dirty="0" smtClean="0">
                  <a:latin typeface="新細明體" panose="02020500000000000000" pitchFamily="18" charset="-120"/>
                  <a:ea typeface="新細明體" panose="02020500000000000000" pitchFamily="18" charset="-120"/>
                </a:rPr>
                <a:t>λ</a:t>
              </a:r>
              <a:r>
                <a:rPr lang="en-US" sz="3200" dirty="0"/>
                <a:t>) *log </a:t>
              </a:r>
              <a:r>
                <a:rPr lang="en-US" sz="3200" dirty="0" smtClean="0"/>
                <a:t>p(S|T)</a:t>
              </a:r>
              <a:endParaRPr lang="en-US" sz="3200" dirty="0"/>
            </a:p>
          </p:txBody>
        </p:sp>
        <p:cxnSp>
          <p:nvCxnSpPr>
            <p:cNvPr id="16" name="直線單箭頭接點 15"/>
            <p:cNvCxnSpPr>
              <a:stCxn id="15" idx="3"/>
            </p:cNvCxnSpPr>
            <p:nvPr/>
          </p:nvCxnSpPr>
          <p:spPr>
            <a:xfrm flipV="1">
              <a:off x="4229100" y="2082800"/>
              <a:ext cx="2971800" cy="609600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</p:grpSp>
      <p:grpSp>
        <p:nvGrpSpPr>
          <p:cNvPr id="25" name="群組 24"/>
          <p:cNvGrpSpPr/>
          <p:nvPr/>
        </p:nvGrpSpPr>
        <p:grpSpPr>
          <a:xfrm>
            <a:off x="1587500" y="1581150"/>
            <a:ext cx="5664200" cy="825500"/>
            <a:chOff x="1536700" y="1663700"/>
            <a:chExt cx="5664200" cy="825500"/>
          </a:xfrm>
        </p:grpSpPr>
        <p:sp>
          <p:nvSpPr>
            <p:cNvPr id="26" name="矩形 25"/>
            <p:cNvSpPr/>
            <p:nvPr/>
          </p:nvSpPr>
          <p:spPr>
            <a:xfrm>
              <a:off x="1536700" y="1663700"/>
              <a:ext cx="2692400" cy="825500"/>
            </a:xfrm>
            <a:prstGeom prst="rect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l</a:t>
              </a:r>
              <a:r>
                <a:rPr lang="en-US" sz="3200" dirty="0" smtClean="0"/>
                <a:t>og p(T|S)</a:t>
              </a:r>
              <a:endParaRPr lang="en-US" sz="3200" dirty="0"/>
            </a:p>
          </p:txBody>
        </p:sp>
        <p:cxnSp>
          <p:nvCxnSpPr>
            <p:cNvPr id="27" name="直線單箭頭接點 26"/>
            <p:cNvCxnSpPr>
              <a:stCxn id="26" idx="3"/>
            </p:cNvCxnSpPr>
            <p:nvPr/>
          </p:nvCxnSpPr>
          <p:spPr>
            <a:xfrm>
              <a:off x="4229100" y="2076450"/>
              <a:ext cx="2971800" cy="6350"/>
            </a:xfrm>
            <a:prstGeom prst="straightConnector1">
              <a:avLst/>
            </a:prstGeom>
            <a:ln w="76200">
              <a:tailEnd type="triangle"/>
            </a:ln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707703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/>
          <a:srcRect l="7118" t="82896" r="52282" b="14461"/>
          <a:stretch/>
        </p:blipFill>
        <p:spPr>
          <a:xfrm>
            <a:off x="1110342" y="2423530"/>
            <a:ext cx="9608579" cy="580927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3"/>
          <a:srcRect l="6920" t="62696" r="52789" b="34641"/>
          <a:stretch/>
        </p:blipFill>
        <p:spPr>
          <a:xfrm>
            <a:off x="1092893" y="3012677"/>
            <a:ext cx="9632505" cy="629851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 rotWithShape="1">
          <a:blip r:embed="rId4"/>
          <a:srcRect l="7023" t="24965" r="52023" b="72044"/>
          <a:stretch/>
        </p:blipFill>
        <p:spPr>
          <a:xfrm>
            <a:off x="1090400" y="3585691"/>
            <a:ext cx="9654648" cy="774953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 rotWithShape="1">
          <a:blip r:embed="rId5"/>
          <a:srcRect l="6963" t="66875" r="60910" b="30127"/>
          <a:stretch/>
        </p:blipFill>
        <p:spPr>
          <a:xfrm>
            <a:off x="1073248" y="4229351"/>
            <a:ext cx="9632499" cy="614154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 rotWithShape="1">
          <a:blip r:embed="rId6"/>
          <a:srcRect l="7062" t="38145" r="60645" b="59289"/>
          <a:stretch/>
        </p:blipFill>
        <p:spPr>
          <a:xfrm>
            <a:off x="1086015" y="4752088"/>
            <a:ext cx="9639383" cy="620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5258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Different </a:t>
            </a:r>
            <a:r>
              <a:rPr lang="en-US" dirty="0" smtClean="0"/>
              <a:t>weights’ </a:t>
            </a:r>
            <a:r>
              <a:rPr lang="en-US" dirty="0" smtClean="0"/>
              <a:t>influence for perplexity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1833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Outlines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4000" dirty="0" smtClean="0"/>
              <a:t>Introduction</a:t>
            </a:r>
          </a:p>
          <a:p>
            <a:r>
              <a:rPr lang="en-US" sz="4000" dirty="0" smtClean="0"/>
              <a:t>Model </a:t>
            </a:r>
          </a:p>
          <a:p>
            <a:r>
              <a:rPr lang="en-US" sz="4000" dirty="0" smtClean="0"/>
              <a:t>Future work</a:t>
            </a:r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16596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We modify </a:t>
            </a:r>
            <a:r>
              <a:rPr lang="en-US" sz="3200" dirty="0"/>
              <a:t>N</a:t>
            </a:r>
            <a:r>
              <a:rPr lang="en-US" sz="3200" dirty="0" smtClean="0"/>
              <a:t>eural conversation model on </a:t>
            </a:r>
            <a:r>
              <a:rPr lang="en-US" sz="3200" dirty="0" err="1" smtClean="0"/>
              <a:t>git</a:t>
            </a:r>
            <a:r>
              <a:rPr lang="en-US" sz="3200" dirty="0" smtClean="0"/>
              <a:t> </a:t>
            </a:r>
          </a:p>
          <a:p>
            <a:r>
              <a:rPr lang="en-US" sz="3200" dirty="0" smtClean="0"/>
              <a:t>https://github.com/pbhatia243/Neural_Conversation_Models.git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8729238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We train two model </a:t>
            </a:r>
            <a:r>
              <a:rPr lang="en-US" sz="3200" dirty="0" err="1" smtClean="0"/>
              <a:t>Model_ST</a:t>
            </a:r>
            <a:r>
              <a:rPr lang="en-US" sz="3200" dirty="0" smtClean="0"/>
              <a:t>, </a:t>
            </a:r>
            <a:r>
              <a:rPr lang="en-US" sz="3200" dirty="0" err="1" smtClean="0"/>
              <a:t>Model_TS</a:t>
            </a:r>
            <a:endParaRPr lang="en-US" sz="3200" dirty="0" smtClean="0"/>
          </a:p>
          <a:p>
            <a:r>
              <a:rPr lang="en-US" sz="3200" dirty="0" smtClean="0"/>
              <a:t>ST: source to target </a:t>
            </a:r>
          </a:p>
          <a:p>
            <a:r>
              <a:rPr lang="en-US" sz="3200" dirty="0" smtClean="0"/>
              <a:t>TS: target to source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0624914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 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 smtClean="0"/>
              <a:t>Origin:</a:t>
            </a:r>
          </a:p>
          <a:p>
            <a:pPr marL="0" indent="0">
              <a:buNone/>
            </a:pPr>
            <a:r>
              <a:rPr lang="en-US" sz="3200" dirty="0" smtClean="0"/>
              <a:t>Define the seq2seq, put it into </a:t>
            </a:r>
            <a:r>
              <a:rPr lang="en-US" sz="3200" dirty="0" err="1" smtClean="0"/>
              <a:t>model_with_buckets</a:t>
            </a:r>
            <a:r>
              <a:rPr lang="en-US" sz="3200" dirty="0" smtClean="0"/>
              <a:t>, then return outputs and losses for step function.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56894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</a:t>
            </a:r>
            <a:endParaRPr lang="en-US" dirty="0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2552" t="40533" r="18846" b="52170"/>
          <a:stretch/>
        </p:blipFill>
        <p:spPr>
          <a:xfrm>
            <a:off x="1242595" y="1495985"/>
            <a:ext cx="5844005" cy="838200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3"/>
          <a:srcRect l="49397" t="39110" r="16338" b="53772"/>
          <a:stretch/>
        </p:blipFill>
        <p:spPr>
          <a:xfrm>
            <a:off x="1177684" y="3958559"/>
            <a:ext cx="6567822" cy="767118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 rotWithShape="1">
          <a:blip r:embed="rId3"/>
          <a:srcRect l="51562" t="22131" r="18444" b="70577"/>
          <a:stretch/>
        </p:blipFill>
        <p:spPr>
          <a:xfrm>
            <a:off x="1177683" y="2551745"/>
            <a:ext cx="5928511" cy="844598"/>
          </a:xfrm>
          <a:prstGeom prst="rect">
            <a:avLst/>
          </a:prstGeom>
        </p:spPr>
      </p:pic>
      <p:sp>
        <p:nvSpPr>
          <p:cNvPr id="10" name="文字方塊 9"/>
          <p:cNvSpPr txBox="1"/>
          <p:nvPr/>
        </p:nvSpPr>
        <p:spPr>
          <a:xfrm>
            <a:off x="856007" y="3474670"/>
            <a:ext cx="3009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Using Bayes’ theorem</a:t>
            </a:r>
            <a:endParaRPr lang="en-US" sz="2400" dirty="0"/>
          </a:p>
        </p:txBody>
      </p:sp>
      <p:pic>
        <p:nvPicPr>
          <p:cNvPr id="12" name="圖片 11"/>
          <p:cNvPicPr>
            <a:picLocks noChangeAspect="1"/>
          </p:cNvPicPr>
          <p:nvPr/>
        </p:nvPicPr>
        <p:blipFill rotWithShape="1">
          <a:blip r:embed="rId4"/>
          <a:srcRect l="49121" t="63927" r="6268" b="29738"/>
          <a:stretch/>
        </p:blipFill>
        <p:spPr>
          <a:xfrm>
            <a:off x="1164559" y="5659222"/>
            <a:ext cx="6594394" cy="526426"/>
          </a:xfrm>
          <a:prstGeom prst="rect">
            <a:avLst/>
          </a:prstGeom>
        </p:spPr>
      </p:pic>
      <p:grpSp>
        <p:nvGrpSpPr>
          <p:cNvPr id="4" name="群組 3"/>
          <p:cNvGrpSpPr/>
          <p:nvPr/>
        </p:nvGrpSpPr>
        <p:grpSpPr>
          <a:xfrm>
            <a:off x="838200" y="4869879"/>
            <a:ext cx="6888087" cy="794189"/>
            <a:chOff x="1177683" y="4823168"/>
            <a:chExt cx="6888087" cy="794189"/>
          </a:xfrm>
        </p:grpSpPr>
        <p:pic>
          <p:nvPicPr>
            <p:cNvPr id="9" name="圖片 8"/>
            <p:cNvPicPr>
              <a:picLocks noChangeAspect="1"/>
            </p:cNvPicPr>
            <p:nvPr/>
          </p:nvPicPr>
          <p:blipFill rotWithShape="1">
            <a:blip r:embed="rId4"/>
            <a:srcRect l="49121" t="50694" r="26097" b="40658"/>
            <a:stretch/>
          </p:blipFill>
          <p:spPr>
            <a:xfrm>
              <a:off x="1504042" y="4836231"/>
              <a:ext cx="3663280" cy="718644"/>
            </a:xfrm>
            <a:prstGeom prst="rect">
              <a:avLst/>
            </a:prstGeom>
          </p:spPr>
        </p:pic>
        <p:pic>
          <p:nvPicPr>
            <p:cNvPr id="11" name="圖片 10"/>
            <p:cNvPicPr>
              <a:picLocks noChangeAspect="1"/>
            </p:cNvPicPr>
            <p:nvPr/>
          </p:nvPicPr>
          <p:blipFill rotWithShape="1">
            <a:blip r:embed="rId4"/>
            <a:srcRect l="58215" t="59149" r="21488" b="35692"/>
            <a:stretch/>
          </p:blipFill>
          <p:spPr>
            <a:xfrm>
              <a:off x="5065395" y="5005950"/>
              <a:ext cx="3000375" cy="428625"/>
            </a:xfrm>
            <a:prstGeom prst="rect">
              <a:avLst/>
            </a:prstGeom>
          </p:spPr>
        </p:pic>
        <p:sp>
          <p:nvSpPr>
            <p:cNvPr id="3" name="矩形 2"/>
            <p:cNvSpPr/>
            <p:nvPr/>
          </p:nvSpPr>
          <p:spPr>
            <a:xfrm>
              <a:off x="1177684" y="4823168"/>
              <a:ext cx="4256465" cy="169719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3" name="矩形 12"/>
            <p:cNvSpPr/>
            <p:nvPr/>
          </p:nvSpPr>
          <p:spPr>
            <a:xfrm>
              <a:off x="1177683" y="5447638"/>
              <a:ext cx="4256465" cy="169719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2504194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Training two identical models</a:t>
            </a:r>
          </a:p>
          <a:p>
            <a:r>
              <a:rPr lang="en-US" sz="3200" dirty="0" smtClean="0"/>
              <a:t>One for source to target</a:t>
            </a:r>
          </a:p>
          <a:p>
            <a:r>
              <a:rPr lang="en-US" sz="3200" dirty="0" smtClean="0"/>
              <a:t>The other for target to source</a:t>
            </a:r>
          </a:p>
          <a:p>
            <a:r>
              <a:rPr lang="en-US" sz="3200" dirty="0" smtClean="0"/>
              <a:t>Ex: </a:t>
            </a:r>
          </a:p>
          <a:p>
            <a:pPr marL="0" indent="0">
              <a:buNone/>
            </a:pPr>
            <a:r>
              <a:rPr lang="en-US" sz="3200" dirty="0" smtClean="0"/>
              <a:t>    Model1:    S</a:t>
            </a:r>
            <a:r>
              <a:rPr lang="zh-TW" altLang="en-US" sz="3200" dirty="0" smtClean="0"/>
              <a:t>：</a:t>
            </a:r>
            <a:r>
              <a:rPr lang="en-US" altLang="zh-TW" sz="3200" dirty="0" smtClean="0"/>
              <a:t>How are you</a:t>
            </a:r>
            <a:r>
              <a:rPr lang="en-US" altLang="zh-TW" sz="3200" dirty="0"/>
              <a:t>?</a:t>
            </a:r>
            <a:r>
              <a:rPr lang="en-US" sz="3200" dirty="0" smtClean="0"/>
              <a:t>	          T</a:t>
            </a:r>
            <a:r>
              <a:rPr lang="zh-TW" altLang="en-US" sz="3200" dirty="0" smtClean="0"/>
              <a:t>：</a:t>
            </a:r>
            <a:r>
              <a:rPr lang="en-US" altLang="zh-TW" sz="3200" dirty="0" smtClean="0"/>
              <a:t>I’m fine, thank you</a:t>
            </a:r>
            <a:r>
              <a:rPr lang="en-US" sz="3200" dirty="0" smtClean="0"/>
              <a:t>!</a:t>
            </a:r>
          </a:p>
          <a:p>
            <a:pPr marL="0" indent="0">
              <a:buNone/>
            </a:pPr>
            <a:r>
              <a:rPr lang="en-US" sz="3200" dirty="0" smtClean="0"/>
              <a:t>    Model2:    S</a:t>
            </a:r>
            <a:r>
              <a:rPr lang="zh-TW" altLang="en-US" sz="3200" dirty="0" smtClean="0"/>
              <a:t>：</a:t>
            </a:r>
            <a:r>
              <a:rPr lang="en-US" altLang="zh-TW" sz="3200" dirty="0" smtClean="0"/>
              <a:t>I’m fine, thank you</a:t>
            </a:r>
            <a:r>
              <a:rPr lang="en-US" sz="3200" dirty="0" smtClean="0"/>
              <a:t>!	T</a:t>
            </a:r>
            <a:r>
              <a:rPr lang="zh-TW" altLang="en-US" sz="3200" dirty="0" smtClean="0"/>
              <a:t>：</a:t>
            </a:r>
            <a:r>
              <a:rPr lang="en-US" altLang="zh-TW" sz="3200" dirty="0"/>
              <a:t>H</a:t>
            </a:r>
            <a:r>
              <a:rPr lang="en-US" altLang="zh-TW" sz="3200" dirty="0" smtClean="0"/>
              <a:t>ow are you?</a:t>
            </a:r>
          </a:p>
          <a:p>
            <a:pPr marL="0" indent="0">
              <a:buNone/>
            </a:pPr>
            <a:r>
              <a:rPr lang="en-US" sz="3200" dirty="0" smtClean="0"/>
              <a:t>Train data set: </a:t>
            </a:r>
            <a:r>
              <a:rPr lang="en-US" sz="3200" dirty="0" err="1" smtClean="0"/>
              <a:t>cornell</a:t>
            </a:r>
            <a:r>
              <a:rPr lang="en-US" sz="3200" dirty="0" smtClean="0"/>
              <a:t> movie corpus	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2440893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3200" dirty="0" smtClean="0"/>
              <a:t>Merge two models into one model</a:t>
            </a:r>
          </a:p>
          <a:p>
            <a:endParaRPr lang="en-US" sz="3200" dirty="0"/>
          </a:p>
          <a:p>
            <a:r>
              <a:rPr lang="en-US" sz="3200" dirty="0"/>
              <a:t>F</a:t>
            </a:r>
            <a:r>
              <a:rPr lang="en-US" sz="3200" dirty="0" smtClean="0"/>
              <a:t>unctions </a:t>
            </a:r>
            <a:r>
              <a:rPr lang="en-US" sz="3200" dirty="0"/>
              <a:t>we add are</a:t>
            </a:r>
            <a:r>
              <a:rPr lang="en-US" sz="3200" dirty="0" smtClean="0"/>
              <a:t>:</a:t>
            </a:r>
          </a:p>
          <a:p>
            <a:endParaRPr lang="en-US" sz="3200" dirty="0" smtClean="0"/>
          </a:p>
          <a:p>
            <a:pPr marL="514350" indent="-514350">
              <a:buFont typeface="+mj-lt"/>
              <a:buAutoNum type="arabicPeriod"/>
            </a:pPr>
            <a:r>
              <a:rPr lang="en-US" sz="3200" dirty="0" err="1" smtClean="0"/>
              <a:t>Get_batch</a:t>
            </a:r>
            <a:r>
              <a:rPr lang="en-US" sz="3200" dirty="0" smtClean="0"/>
              <a:t>, </a:t>
            </a:r>
            <a:r>
              <a:rPr lang="en-US" sz="3200" dirty="0" err="1" smtClean="0"/>
              <a:t>Get_batch_MMI</a:t>
            </a:r>
            <a:endParaRPr lang="en-US" sz="3200" dirty="0" smtClean="0"/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Seq2seq_ST,  </a:t>
            </a:r>
            <a:r>
              <a:rPr lang="en-US" sz="3200" dirty="0" smtClean="0"/>
              <a:t>Seq2seq_TS</a:t>
            </a:r>
            <a:endParaRPr lang="en-US" sz="3200" dirty="0"/>
          </a:p>
          <a:p>
            <a:pPr marL="514350" indent="-514350">
              <a:buFont typeface="+mj-lt"/>
              <a:buAutoNum type="arabicPeriod"/>
            </a:pPr>
            <a:r>
              <a:rPr lang="en-US" sz="3200" dirty="0" err="1" smtClean="0"/>
              <a:t>Model_with_buckets</a:t>
            </a:r>
            <a:endParaRPr lang="en-US" sz="3200" dirty="0" smtClean="0"/>
          </a:p>
          <a:p>
            <a:pPr marL="514350" indent="-514350">
              <a:buFont typeface="+mj-lt"/>
              <a:buAutoNum type="arabicPeriod"/>
            </a:pPr>
            <a:r>
              <a:rPr lang="en-US" sz="3200" dirty="0" err="1"/>
              <a:t>Step_ST</a:t>
            </a:r>
            <a:r>
              <a:rPr lang="en-US" sz="3200" dirty="0"/>
              <a:t>,  </a:t>
            </a:r>
            <a:r>
              <a:rPr lang="en-US" sz="3200" dirty="0" err="1"/>
              <a:t>Step_TS</a:t>
            </a:r>
            <a:r>
              <a:rPr lang="en-US" sz="3200" dirty="0"/>
              <a:t>,  </a:t>
            </a:r>
            <a:r>
              <a:rPr lang="en-US" sz="3200" dirty="0" err="1" smtClean="0"/>
              <a:t>Step_MMI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7459361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Model_ST</a:t>
            </a:r>
            <a:r>
              <a:rPr lang="en-US" dirty="0" smtClean="0"/>
              <a:t> and </a:t>
            </a:r>
            <a:r>
              <a:rPr lang="en-US" dirty="0" err="1" smtClean="0"/>
              <a:t>Model_TS</a:t>
            </a:r>
            <a:endParaRPr 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Turn train data into token id </a:t>
            </a:r>
          </a:p>
          <a:p>
            <a:r>
              <a:rPr lang="en-US" sz="3200" dirty="0"/>
              <a:t>T</a:t>
            </a:r>
            <a:r>
              <a:rPr lang="en-US" sz="3200" dirty="0" smtClean="0"/>
              <a:t>ransfer it into </a:t>
            </a:r>
            <a:r>
              <a:rPr lang="en-US" sz="3200" dirty="0" err="1" smtClean="0"/>
              <a:t>encoder_inputs</a:t>
            </a:r>
            <a:r>
              <a:rPr lang="en-US" sz="3200" dirty="0" smtClean="0"/>
              <a:t> and </a:t>
            </a:r>
            <a:r>
              <a:rPr lang="en-US" sz="3200" dirty="0" err="1" smtClean="0"/>
              <a:t>decoder_inputs</a:t>
            </a:r>
            <a:endParaRPr lang="en-US" sz="3200" dirty="0" smtClean="0"/>
          </a:p>
          <a:p>
            <a:endParaRPr lang="en-US" sz="3200" dirty="0" smtClean="0"/>
          </a:p>
          <a:p>
            <a:r>
              <a:rPr lang="en-US" sz="3200" dirty="0" smtClean="0"/>
              <a:t>Ex: “How are you?”,      “I’m fine, thank you!”</a:t>
            </a:r>
          </a:p>
          <a:p>
            <a:r>
              <a:rPr lang="en-US" sz="3200" dirty="0" smtClean="0"/>
              <a:t>How -&gt; 50, are -&gt; 135, you -&gt; 60, ? -&gt;5</a:t>
            </a:r>
          </a:p>
          <a:p>
            <a:r>
              <a:rPr lang="en-US" sz="3200" dirty="0" smtClean="0"/>
              <a:t>[ 50 135 60 5 ]</a:t>
            </a:r>
          </a:p>
          <a:p>
            <a:r>
              <a:rPr lang="en-US" sz="3200" dirty="0" smtClean="0"/>
              <a:t>I’m -&gt; 200, fine -&gt;605, “,” -&gt; 30, thank -&gt; 45, you -&gt; 90, ! -&gt;1</a:t>
            </a:r>
          </a:p>
          <a:p>
            <a:r>
              <a:rPr lang="en-US" sz="3200" dirty="0" smtClean="0"/>
              <a:t>[200 605 30 45 90 1 ]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8911345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佈景主題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佈景主題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佈景主題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328</TotalTime>
  <Words>304</Words>
  <Application>Microsoft Office PowerPoint</Application>
  <PresentationFormat>寬螢幕</PresentationFormat>
  <Paragraphs>63</Paragraphs>
  <Slides>14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14</vt:i4>
      </vt:variant>
    </vt:vector>
  </HeadingPairs>
  <TitlesOfParts>
    <vt:vector size="19" baseType="lpstr">
      <vt:lpstr>新細明體</vt:lpstr>
      <vt:lpstr>Arial</vt:lpstr>
      <vt:lpstr>Calibri</vt:lpstr>
      <vt:lpstr>Calibri Light</vt:lpstr>
      <vt:lpstr>Office Theme</vt:lpstr>
      <vt:lpstr>以MMI實作ChatBot (Maximum Mutual Information)</vt:lpstr>
      <vt:lpstr>Outlines</vt:lpstr>
      <vt:lpstr>Introduction</vt:lpstr>
      <vt:lpstr>Introduction</vt:lpstr>
      <vt:lpstr>Introduction </vt:lpstr>
      <vt:lpstr>Model </vt:lpstr>
      <vt:lpstr>Model </vt:lpstr>
      <vt:lpstr>Model </vt:lpstr>
      <vt:lpstr>Model_ST and Model_TS</vt:lpstr>
      <vt:lpstr>Model_ST and Model_TS</vt:lpstr>
      <vt:lpstr>Model_MMI</vt:lpstr>
      <vt:lpstr>PowerPoint 簡報</vt:lpstr>
      <vt:lpstr>PowerPoint 簡報</vt:lpstr>
      <vt:lpstr>Future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子翔林</dc:creator>
  <cp:lastModifiedBy>林子翔</cp:lastModifiedBy>
  <cp:revision>38</cp:revision>
  <dcterms:created xsi:type="dcterms:W3CDTF">2017-01-15T07:49:29Z</dcterms:created>
  <dcterms:modified xsi:type="dcterms:W3CDTF">2017-10-11T05:49:46Z</dcterms:modified>
</cp:coreProperties>
</file>

<file path=docProps/thumbnail.jpeg>
</file>